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91" r:id="rId1"/>
  </p:sldMasterIdLst>
  <p:sldIdLst>
    <p:sldId id="263" r:id="rId2"/>
    <p:sldId id="256" r:id="rId3"/>
    <p:sldId id="261" r:id="rId4"/>
    <p:sldId id="262" r:id="rId5"/>
    <p:sldId id="264" r:id="rId6"/>
    <p:sldId id="265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509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4004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39582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584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881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80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454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82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5225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52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9148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307D5A5E-3138-4585-AA8C-9AB91C254656}" type="datetimeFigureOut">
              <a:rPr lang="ru-RU" smtClean="0"/>
              <a:t>16.04.2020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5F3AEC80-D638-4EB9-A0EB-DE468880D51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8575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2" r:id="rId1"/>
    <p:sldLayoutId id="2147484093" r:id="rId2"/>
    <p:sldLayoutId id="2147484094" r:id="rId3"/>
    <p:sldLayoutId id="2147484095" r:id="rId4"/>
    <p:sldLayoutId id="2147484096" r:id="rId5"/>
    <p:sldLayoutId id="2147484097" r:id="rId6"/>
    <p:sldLayoutId id="2147484098" r:id="rId7"/>
    <p:sldLayoutId id="2147484099" r:id="rId8"/>
    <p:sldLayoutId id="2147484100" r:id="rId9"/>
    <p:sldLayoutId id="2147484101" r:id="rId10"/>
    <p:sldLayoutId id="214748410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1694" y="0"/>
            <a:ext cx="11699512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Дидактическая игра</a:t>
            </a:r>
            <a:endParaRPr lang="ru-RU" sz="6600" b="1" dirty="0" smtClean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pPr algn="ctr"/>
            <a:r>
              <a:rPr lang="ru-RU" sz="72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«Угадай, какой инструмент лишний</a:t>
            </a:r>
            <a:r>
              <a:rPr lang="ru-RU" sz="7200" b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?»</a:t>
            </a:r>
            <a:endParaRPr lang="ru-RU" sz="4000" b="1" dirty="0" smtClean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endParaRPr lang="ru-RU" sz="1400" b="1" i="1" dirty="0">
              <a:solidFill>
                <a:srgbClr val="FFFF00"/>
              </a:solidFill>
              <a:latin typeface="Gabriola" panose="04040605051002020D02" pitchFamily="82" charset="0"/>
            </a:endParaRPr>
          </a:p>
          <a:p>
            <a:r>
              <a:rPr lang="ru-RU" sz="3200" b="1" i="1" u="sng" dirty="0" smtClean="0">
                <a:solidFill>
                  <a:srgbClr val="FFFF00"/>
                </a:solidFill>
                <a:latin typeface="Gabriola" panose="04040605051002020D02" pitchFamily="82" charset="0"/>
              </a:rPr>
              <a:t>Цель</a:t>
            </a:r>
            <a:r>
              <a:rPr lang="ru-RU" sz="3200" b="1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: Закреплять и повторять знания детей  о музыкальных  инструментах и  к какому виду они относятся.</a:t>
            </a:r>
          </a:p>
          <a:p>
            <a:r>
              <a:rPr lang="ru-RU" sz="3200" b="1" i="1" u="sng" dirty="0" smtClean="0">
                <a:solidFill>
                  <a:srgbClr val="FFFF00"/>
                </a:solidFill>
                <a:latin typeface="Gabriola" panose="04040605051002020D02" pitchFamily="82" charset="0"/>
              </a:rPr>
              <a:t>Правила игры</a:t>
            </a:r>
            <a:r>
              <a:rPr lang="ru-RU" sz="3200" b="1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:  Внимательно рассмотреть картинку, вспомнить, к какому виду  (струнные, ударные, клавишные, шумовые, духовые) они относятся. Найти лишний, который относится к другому виду </a:t>
            </a:r>
            <a:r>
              <a:rPr lang="ru-RU" sz="2800" b="1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музыкальных </a:t>
            </a:r>
            <a:r>
              <a:rPr lang="ru-RU" sz="2800" b="1" i="1" dirty="0">
                <a:solidFill>
                  <a:srgbClr val="FFFF00"/>
                </a:solidFill>
                <a:latin typeface="Gabriola" panose="04040605051002020D02" pitchFamily="82" charset="0"/>
              </a:rPr>
              <a:t>инструментов </a:t>
            </a:r>
            <a:r>
              <a:rPr lang="ru-RU" sz="2800" b="1" i="1" dirty="0" smtClean="0">
                <a:solidFill>
                  <a:srgbClr val="FFFF00"/>
                </a:solidFill>
                <a:latin typeface="Gabriola" panose="04040605051002020D02" pitchFamily="82" charset="0"/>
              </a:rPr>
              <a:t>.  Чтобы узнать правильный ответ, надо нажать на компьютерную мышку.  Если ответ правильный, то лишняя картинка исчезнет.</a:t>
            </a:r>
            <a:endParaRPr lang="ru-RU" sz="2800" b="1" i="1" dirty="0">
              <a:solidFill>
                <a:srgbClr val="FFFF00"/>
              </a:solidFill>
              <a:latin typeface="Gabriola" panose="04040605051002020D02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406501" y="5874206"/>
            <a:ext cx="1269899" cy="584775"/>
          </a:xfrm>
          <a:prstGeom prst="rect">
            <a:avLst/>
          </a:prstGeom>
          <a:noFill/>
          <a:ln>
            <a:solidFill>
              <a:srgbClr val="FFFF00"/>
            </a:solidFill>
          </a:ln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CC6600"/>
                </a:solidFill>
                <a:latin typeface="Gabriola" panose="04040605051002020D02" pitchFamily="82" charset="0"/>
              </a:rPr>
              <a:t>ИГРАТЬ</a:t>
            </a:r>
            <a:endParaRPr lang="ru-RU" sz="3200" b="1" dirty="0">
              <a:solidFill>
                <a:srgbClr val="CC6600"/>
              </a:solidFill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922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970" y="655093"/>
            <a:ext cx="2482777" cy="2448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 l="11317" t="9780" r="10505" b="9680"/>
          <a:stretch/>
        </p:blipFill>
        <p:spPr>
          <a:xfrm rot="2370762">
            <a:off x="8270698" y="1475214"/>
            <a:ext cx="3984490" cy="39160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rot="20335149" flipH="1">
            <a:off x="1385059" y="3199614"/>
            <a:ext cx="1483627" cy="317565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72928" y="396884"/>
            <a:ext cx="2533827" cy="369681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0380" y="655093"/>
            <a:ext cx="2834886" cy="304216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9204511">
            <a:off x="5631494" y="3879270"/>
            <a:ext cx="3375448" cy="2084339"/>
          </a:xfrm>
          <a:prstGeom prst="rect">
            <a:avLst/>
          </a:prstGeom>
        </p:spPr>
      </p:pic>
      <p:sp>
        <p:nvSpPr>
          <p:cNvPr id="20" name="Управляющая кнопка: далее 19">
            <a:hlinkClick r:id="" action="ppaction://hlinkshowjump?jump=nextslide" highlightClick="1"/>
          </p:cNvPr>
          <p:cNvSpPr/>
          <p:nvPr/>
        </p:nvSpPr>
        <p:spPr>
          <a:xfrm>
            <a:off x="11406438" y="6211408"/>
            <a:ext cx="785561" cy="646592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10315045" y="13527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С</a:t>
            </a:r>
            <a:r>
              <a:rPr lang="ru-RU" sz="2800" b="1" dirty="0" smtClean="0">
                <a:solidFill>
                  <a:srgbClr val="FFC000"/>
                </a:solidFill>
              </a:rPr>
              <a:t>трунные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313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t="9488" b="31692"/>
          <a:stretch/>
        </p:blipFill>
        <p:spPr>
          <a:xfrm>
            <a:off x="2497393" y="2392030"/>
            <a:ext cx="3908535" cy="162408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0909" y="748921"/>
            <a:ext cx="1805109" cy="155755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463351" y="235833"/>
            <a:ext cx="2225258" cy="220711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47041" y="939870"/>
            <a:ext cx="3832264" cy="235871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/>
          <a:srcRect l="4746" t="5840" r="11075" b="16250"/>
          <a:stretch/>
        </p:blipFill>
        <p:spPr>
          <a:xfrm>
            <a:off x="463351" y="4300216"/>
            <a:ext cx="2783280" cy="206081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7728784">
            <a:off x="5821043" y="3935999"/>
            <a:ext cx="2769949" cy="140228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72969" y="4834028"/>
            <a:ext cx="4170025" cy="2133785"/>
          </a:xfrm>
          <a:prstGeom prst="rect">
            <a:avLst/>
          </a:prstGeom>
        </p:spPr>
      </p:pic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11642994" y="6155772"/>
            <a:ext cx="564826" cy="7022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назад 17">
            <a:hlinkClick r:id="" action="ppaction://hlinkshowjump?jump=previousslide" highlightClick="1"/>
          </p:cNvPr>
          <p:cNvSpPr/>
          <p:nvPr/>
        </p:nvSpPr>
        <p:spPr>
          <a:xfrm>
            <a:off x="0" y="6099686"/>
            <a:ext cx="590843" cy="75831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TextBox 18"/>
          <p:cNvSpPr txBox="1"/>
          <p:nvPr/>
        </p:nvSpPr>
        <p:spPr>
          <a:xfrm>
            <a:off x="10458339" y="225701"/>
            <a:ext cx="1492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У</a:t>
            </a:r>
            <a:r>
              <a:rPr lang="ru-RU" sz="2800" b="1" dirty="0" smtClean="0">
                <a:solidFill>
                  <a:srgbClr val="FFC000"/>
                </a:solidFill>
              </a:rPr>
              <a:t>дарные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809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16763" y="841463"/>
            <a:ext cx="3717086" cy="34486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81434" y="841463"/>
            <a:ext cx="2462310" cy="17279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0082" y="4597020"/>
            <a:ext cx="4169985" cy="213132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/>
          <a:srcRect l="4694" t="10347" r="8341" b="10249"/>
          <a:stretch/>
        </p:blipFill>
        <p:spPr>
          <a:xfrm>
            <a:off x="6667906" y="3383557"/>
            <a:ext cx="3376846" cy="30832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0883049">
            <a:off x="7895195" y="772666"/>
            <a:ext cx="3907875" cy="1627773"/>
          </a:xfrm>
          <a:prstGeom prst="rect">
            <a:avLst/>
          </a:prstGeom>
        </p:spPr>
      </p:pic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11507372" y="6147582"/>
            <a:ext cx="684628" cy="7104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Управляющая кнопка: назад 12">
            <a:hlinkClick r:id="" action="ppaction://hlinkshowjump?jump=previousslide" highlightClick="1"/>
          </p:cNvPr>
          <p:cNvSpPr/>
          <p:nvPr/>
        </p:nvSpPr>
        <p:spPr>
          <a:xfrm>
            <a:off x="-4445" y="6049108"/>
            <a:ext cx="679694" cy="80889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032747" y="124140"/>
            <a:ext cx="19030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К</a:t>
            </a:r>
            <a:r>
              <a:rPr lang="ru-RU" sz="2800" b="1" dirty="0" smtClean="0">
                <a:solidFill>
                  <a:srgbClr val="FFC000"/>
                </a:solidFill>
              </a:rPr>
              <a:t>лавишные</a:t>
            </a:r>
            <a:endParaRPr lang="ru-RU" sz="28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820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5829" t="19077" r="3299" b="22872"/>
          <a:stretch/>
        </p:blipFill>
        <p:spPr>
          <a:xfrm rot="970753">
            <a:off x="810833" y="1265949"/>
            <a:ext cx="3082962" cy="196947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1162" t="29333" r="4325" b="10565"/>
          <a:stretch/>
        </p:blipFill>
        <p:spPr>
          <a:xfrm rot="21013826">
            <a:off x="4584353" y="749718"/>
            <a:ext cx="2813539" cy="200089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83770" y="3625948"/>
            <a:ext cx="2663483" cy="19976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/>
          <a:srcRect l="12393" t="45128" r="11299" b="20821"/>
          <a:stretch/>
        </p:blipFill>
        <p:spPr>
          <a:xfrm rot="9439338">
            <a:off x="8355851" y="1309762"/>
            <a:ext cx="3227674" cy="144030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38850" y="4212396"/>
            <a:ext cx="2261678" cy="2125977"/>
          </a:xfrm>
          <a:prstGeom prst="rect">
            <a:avLst/>
          </a:prstGeom>
        </p:spPr>
      </p:pic>
      <p:sp>
        <p:nvSpPr>
          <p:cNvPr id="16" name="Управляющая кнопка: далее 15">
            <a:hlinkClick r:id="" action="ppaction://hlinkshowjump?jump=nextslide" highlightClick="1"/>
          </p:cNvPr>
          <p:cNvSpPr/>
          <p:nvPr/>
        </p:nvSpPr>
        <p:spPr>
          <a:xfrm>
            <a:off x="11507372" y="6049108"/>
            <a:ext cx="683116" cy="7886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-23439" y="6049108"/>
            <a:ext cx="740891" cy="78866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10314896" y="352207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Ш</a:t>
            </a:r>
            <a:r>
              <a:rPr lang="ru-RU" sz="2800" b="1" dirty="0" smtClean="0">
                <a:solidFill>
                  <a:srgbClr val="FFC000"/>
                </a:solidFill>
              </a:rPr>
              <a:t>умовые</a:t>
            </a:r>
            <a:endParaRPr lang="ru-RU" sz="2800" b="1" dirty="0">
              <a:solidFill>
                <a:srgbClr val="FFC000"/>
              </a:solidFill>
            </a:endParaRPr>
          </a:p>
        </p:txBody>
      </p:sp>
      <p:pic>
        <p:nvPicPr>
          <p:cNvPr id="1026" name="Picture 2" descr="https://i5.walmartimages.com/asr/3bfdd910-78ca-478e-b704-53fdc772eb1f_1.60e1846701beb148dbee2112eb515bc5.jpe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115" y="3849422"/>
            <a:ext cx="2594020" cy="2594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965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назад 1">
            <a:hlinkClick r:id="" action="ppaction://hlinkshowjump?jump=previousslide" highlightClick="1"/>
          </p:cNvPr>
          <p:cNvSpPr/>
          <p:nvPr/>
        </p:nvSpPr>
        <p:spPr>
          <a:xfrm>
            <a:off x="0" y="6091310"/>
            <a:ext cx="787791" cy="766689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0180776" y="396171"/>
            <a:ext cx="1459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solidFill>
                  <a:srgbClr val="FFC000"/>
                </a:solidFill>
              </a:rPr>
              <a:t>Д</a:t>
            </a:r>
            <a:r>
              <a:rPr lang="ru-RU" sz="2800" b="1" dirty="0" smtClean="0">
                <a:solidFill>
                  <a:srgbClr val="FFC000"/>
                </a:solidFill>
              </a:rPr>
              <a:t>уховые</a:t>
            </a:r>
            <a:endParaRPr lang="ru-RU" sz="2800" b="1" dirty="0">
              <a:solidFill>
                <a:srgbClr val="FFC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8259" t="5948" r="14098" b="9744"/>
          <a:stretch/>
        </p:blipFill>
        <p:spPr>
          <a:xfrm rot="3334174">
            <a:off x="763591" y="343959"/>
            <a:ext cx="1895203" cy="31793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5590" b="15487"/>
          <a:stretch/>
        </p:blipFill>
        <p:spPr>
          <a:xfrm>
            <a:off x="8284030" y="3703157"/>
            <a:ext cx="3326946" cy="22930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t="6769" b="21641"/>
          <a:stretch/>
        </p:blipFill>
        <p:spPr>
          <a:xfrm flipH="1">
            <a:off x="4784187" y="453273"/>
            <a:ext cx="3459481" cy="282760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5"/>
          <a:srcRect t="30975" r="2068" b="23077"/>
          <a:stretch/>
        </p:blipFill>
        <p:spPr>
          <a:xfrm rot="20728556">
            <a:off x="1440847" y="3467899"/>
            <a:ext cx="3717868" cy="174439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6"/>
          <a:srcRect l="21214" t="4102" r="17453" b="3794"/>
          <a:stretch/>
        </p:blipFill>
        <p:spPr>
          <a:xfrm rot="2159603">
            <a:off x="4987716" y="3279696"/>
            <a:ext cx="2242482" cy="3367474"/>
          </a:xfrm>
          <a:prstGeom prst="rect">
            <a:avLst/>
          </a:prstGeom>
        </p:spPr>
      </p:pic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1430120" y="6091310"/>
            <a:ext cx="761879" cy="77256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18277" y="1151502"/>
            <a:ext cx="2448865" cy="1564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07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9928" y="1049271"/>
            <a:ext cx="7702750" cy="31547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99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Молодец!</a:t>
            </a:r>
          </a:p>
        </p:txBody>
      </p:sp>
    </p:spTree>
    <p:extLst>
      <p:ext uri="{BB962C8B-B14F-4D97-AF65-F5344CB8AC3E}">
        <p14:creationId xmlns:p14="http://schemas.microsoft.com/office/powerpoint/2010/main" val="1785129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Метрополия">
  <a:themeElements>
    <a:clrScheme name="Метрополия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493</TotalTime>
  <Words>91</Words>
  <Application>Microsoft Office PowerPoint</Application>
  <PresentationFormat>Широкоэкранный</PresentationFormat>
  <Paragraphs>12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 Light</vt:lpstr>
      <vt:lpstr>Gabriola</vt:lpstr>
      <vt:lpstr>Метрополия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НР</dc:creator>
  <cp:lastModifiedBy>НР</cp:lastModifiedBy>
  <cp:revision>35</cp:revision>
  <dcterms:created xsi:type="dcterms:W3CDTF">2020-04-04T19:02:28Z</dcterms:created>
  <dcterms:modified xsi:type="dcterms:W3CDTF">2020-04-16T18:45:54Z</dcterms:modified>
</cp:coreProperties>
</file>